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77" r:id="rId3"/>
    <p:sldId id="272" r:id="rId4"/>
    <p:sldId id="278" r:id="rId5"/>
    <p:sldId id="273" r:id="rId6"/>
    <p:sldId id="274" r:id="rId7"/>
    <p:sldId id="268" r:id="rId8"/>
    <p:sldId id="259" r:id="rId9"/>
    <p:sldId id="279" r:id="rId10"/>
    <p:sldId id="282" r:id="rId11"/>
    <p:sldId id="280" r:id="rId12"/>
    <p:sldId id="281" r:id="rId13"/>
    <p:sldId id="276" r:id="rId14"/>
    <p:sldId id="275" r:id="rId15"/>
    <p:sldId id="267" r:id="rId16"/>
    <p:sldId id="261" r:id="rId17"/>
    <p:sldId id="269" r:id="rId18"/>
    <p:sldId id="283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7C80"/>
    <a:srgbClr val="33CCCC"/>
    <a:srgbClr val="FFCC00"/>
    <a:srgbClr val="070804"/>
    <a:srgbClr val="EBF1DE"/>
    <a:srgbClr val="FFFFCC"/>
    <a:srgbClr val="FF9966"/>
    <a:srgbClr val="FFCC99"/>
    <a:srgbClr val="FD9D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DA841C-18C2-4559-9CD2-D25774E5BBCB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63401BD5-753A-4786-A1D3-D00651DC443C}">
      <dgm:prSet phldrT="[テキスト]"/>
      <dgm:spPr>
        <a:solidFill>
          <a:srgbClr val="33CCCC"/>
        </a:solidFill>
        <a:ln w="57150"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kumimoji="1" lang="ja-JP" altLang="en-US" dirty="0" smtClean="0"/>
            <a:t>商品が場所を　取る</a:t>
          </a:r>
          <a:endParaRPr kumimoji="1" lang="ja-JP" altLang="en-US" dirty="0"/>
        </a:p>
      </dgm:t>
    </dgm:pt>
    <dgm:pt modelId="{3B3B35ED-8B46-4E62-83F1-CBFD7137F550}" type="parTrans" cxnId="{690F101E-F40E-4614-B6F9-DD090C6C9E01}">
      <dgm:prSet/>
      <dgm:spPr/>
      <dgm:t>
        <a:bodyPr/>
        <a:lstStyle/>
        <a:p>
          <a:endParaRPr kumimoji="1" lang="ja-JP" altLang="en-US"/>
        </a:p>
      </dgm:t>
    </dgm:pt>
    <dgm:pt modelId="{DB8D07A8-6B0A-4A62-9579-EED657E80454}" type="sibTrans" cxnId="{690F101E-F40E-4614-B6F9-DD090C6C9E01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accent5"/>
            </a:gs>
            <a:gs pos="100000">
              <a:schemeClr val="accent2"/>
            </a:gs>
          </a:gsLst>
          <a:lin ang="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endParaRPr kumimoji="1" lang="ja-JP" altLang="en-US"/>
        </a:p>
      </dgm:t>
    </dgm:pt>
    <dgm:pt modelId="{C21FB16D-B6E2-4496-9B8E-3784DCB0A9FA}">
      <dgm:prSet phldrT="[テキスト]"/>
      <dgm:spPr>
        <a:solidFill>
          <a:srgbClr val="FF7C80"/>
        </a:solidFill>
        <a:ln w="5715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kumimoji="1" lang="ja-JP" altLang="en-US" dirty="0" smtClean="0"/>
            <a:t>レンタルを　やめ販売へ</a:t>
          </a:r>
          <a:endParaRPr kumimoji="1" lang="ja-JP" altLang="en-US" dirty="0"/>
        </a:p>
      </dgm:t>
    </dgm:pt>
    <dgm:pt modelId="{370F43C5-75E9-4E7F-BDD4-3959E77CC1AD}" type="parTrans" cxnId="{84019869-47E0-4457-9DA1-8D41E55E436D}">
      <dgm:prSet/>
      <dgm:spPr/>
      <dgm:t>
        <a:bodyPr/>
        <a:lstStyle/>
        <a:p>
          <a:endParaRPr kumimoji="1" lang="ja-JP" altLang="en-US"/>
        </a:p>
      </dgm:t>
    </dgm:pt>
    <dgm:pt modelId="{E0F1BAEA-8F9A-42DA-A640-F5176571F97D}" type="sibTrans" cxnId="{84019869-47E0-4457-9DA1-8D41E55E436D}">
      <dgm:prSet/>
      <dgm:spPr/>
      <dgm:t>
        <a:bodyPr/>
        <a:lstStyle/>
        <a:p>
          <a:endParaRPr kumimoji="1" lang="ja-JP" altLang="en-US"/>
        </a:p>
      </dgm:t>
    </dgm:pt>
    <dgm:pt modelId="{05E3E88A-577D-4265-9425-9FAF2F9F52A7}" type="pres">
      <dgm:prSet presAssocID="{4BDA841C-18C2-4559-9CD2-D25774E5BBCB}" presName="Name0" presStyleCnt="0">
        <dgm:presLayoutVars>
          <dgm:dir/>
          <dgm:resizeHandles val="exact"/>
        </dgm:presLayoutVars>
      </dgm:prSet>
      <dgm:spPr/>
    </dgm:pt>
    <dgm:pt modelId="{5897E96F-5FE5-4BC8-BE85-480442DBD501}" type="pres">
      <dgm:prSet presAssocID="{63401BD5-753A-4786-A1D3-D00651DC443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FB9CC8C-C33A-4729-973A-5A66EB6B7B8C}" type="pres">
      <dgm:prSet presAssocID="{DB8D07A8-6B0A-4A62-9579-EED657E80454}" presName="sibTrans" presStyleLbl="sibTrans2D1" presStyleIdx="0" presStyleCnt="1"/>
      <dgm:spPr/>
      <dgm:t>
        <a:bodyPr/>
        <a:lstStyle/>
        <a:p>
          <a:endParaRPr kumimoji="1" lang="ja-JP" altLang="en-US"/>
        </a:p>
      </dgm:t>
    </dgm:pt>
    <dgm:pt modelId="{C18E9DA5-1B89-41F6-875D-5AAA528DEFC9}" type="pres">
      <dgm:prSet presAssocID="{DB8D07A8-6B0A-4A62-9579-EED657E80454}" presName="connectorText" presStyleLbl="sibTrans2D1" presStyleIdx="0" presStyleCnt="1"/>
      <dgm:spPr/>
      <dgm:t>
        <a:bodyPr/>
        <a:lstStyle/>
        <a:p>
          <a:endParaRPr kumimoji="1" lang="ja-JP" altLang="en-US"/>
        </a:p>
      </dgm:t>
    </dgm:pt>
    <dgm:pt modelId="{673BA6C0-E6A8-48E4-A36C-2427AA5C9005}" type="pres">
      <dgm:prSet presAssocID="{C21FB16D-B6E2-4496-9B8E-3784DCB0A9F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96C8698F-E313-447F-BF6A-606F44DE7884}" type="presOf" srcId="{DB8D07A8-6B0A-4A62-9579-EED657E80454}" destId="{DFB9CC8C-C33A-4729-973A-5A66EB6B7B8C}" srcOrd="0" destOrd="0" presId="urn:microsoft.com/office/officeart/2005/8/layout/process1"/>
    <dgm:cxn modelId="{84019869-47E0-4457-9DA1-8D41E55E436D}" srcId="{4BDA841C-18C2-4559-9CD2-D25774E5BBCB}" destId="{C21FB16D-B6E2-4496-9B8E-3784DCB0A9FA}" srcOrd="1" destOrd="0" parTransId="{370F43C5-75E9-4E7F-BDD4-3959E77CC1AD}" sibTransId="{E0F1BAEA-8F9A-42DA-A640-F5176571F97D}"/>
    <dgm:cxn modelId="{3170B409-30EE-4A45-AD43-11F2121C7978}" type="presOf" srcId="{C21FB16D-B6E2-4496-9B8E-3784DCB0A9FA}" destId="{673BA6C0-E6A8-48E4-A36C-2427AA5C9005}" srcOrd="0" destOrd="0" presId="urn:microsoft.com/office/officeart/2005/8/layout/process1"/>
    <dgm:cxn modelId="{DBFC4686-AE0E-4CF8-94DF-085A5B28DED8}" type="presOf" srcId="{4BDA841C-18C2-4559-9CD2-D25774E5BBCB}" destId="{05E3E88A-577D-4265-9425-9FAF2F9F52A7}" srcOrd="0" destOrd="0" presId="urn:microsoft.com/office/officeart/2005/8/layout/process1"/>
    <dgm:cxn modelId="{26ABD544-0334-4FCB-AE07-6D318BC53C25}" type="presOf" srcId="{63401BD5-753A-4786-A1D3-D00651DC443C}" destId="{5897E96F-5FE5-4BC8-BE85-480442DBD501}" srcOrd="0" destOrd="0" presId="urn:microsoft.com/office/officeart/2005/8/layout/process1"/>
    <dgm:cxn modelId="{690F101E-F40E-4614-B6F9-DD090C6C9E01}" srcId="{4BDA841C-18C2-4559-9CD2-D25774E5BBCB}" destId="{63401BD5-753A-4786-A1D3-D00651DC443C}" srcOrd="0" destOrd="0" parTransId="{3B3B35ED-8B46-4E62-83F1-CBFD7137F550}" sibTransId="{DB8D07A8-6B0A-4A62-9579-EED657E80454}"/>
    <dgm:cxn modelId="{0B84F57B-8A8C-4B7A-AB9F-EF780CA4E4A1}" type="presOf" srcId="{DB8D07A8-6B0A-4A62-9579-EED657E80454}" destId="{C18E9DA5-1B89-41F6-875D-5AAA528DEFC9}" srcOrd="1" destOrd="0" presId="urn:microsoft.com/office/officeart/2005/8/layout/process1"/>
    <dgm:cxn modelId="{B092AE80-12B8-4D03-8DB1-64B9C7466617}" type="presParOf" srcId="{05E3E88A-577D-4265-9425-9FAF2F9F52A7}" destId="{5897E96F-5FE5-4BC8-BE85-480442DBD501}" srcOrd="0" destOrd="0" presId="urn:microsoft.com/office/officeart/2005/8/layout/process1"/>
    <dgm:cxn modelId="{44C0D2BB-1B18-477B-A8D2-DC38FAEAA3B8}" type="presParOf" srcId="{05E3E88A-577D-4265-9425-9FAF2F9F52A7}" destId="{DFB9CC8C-C33A-4729-973A-5A66EB6B7B8C}" srcOrd="1" destOrd="0" presId="urn:microsoft.com/office/officeart/2005/8/layout/process1"/>
    <dgm:cxn modelId="{AF610D32-3F77-4EA3-99C4-712042104345}" type="presParOf" srcId="{DFB9CC8C-C33A-4729-973A-5A66EB6B7B8C}" destId="{C18E9DA5-1B89-41F6-875D-5AAA528DEFC9}" srcOrd="0" destOrd="0" presId="urn:microsoft.com/office/officeart/2005/8/layout/process1"/>
    <dgm:cxn modelId="{9973CBFB-1E73-4A36-9CF5-C8E113F8309C}" type="presParOf" srcId="{05E3E88A-577D-4265-9425-9FAF2F9F52A7}" destId="{673BA6C0-E6A8-48E4-A36C-2427AA5C900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97E96F-5FE5-4BC8-BE85-480442DBD501}">
      <dsp:nvSpPr>
        <dsp:cNvPr id="0" name=""/>
        <dsp:cNvSpPr/>
      </dsp:nvSpPr>
      <dsp:spPr>
        <a:xfrm>
          <a:off x="1908" y="667100"/>
          <a:ext cx="4070452" cy="2442271"/>
        </a:xfrm>
        <a:prstGeom prst="roundRect">
          <a:avLst>
            <a:gd name="adj" fmla="val 10000"/>
          </a:avLst>
        </a:prstGeom>
        <a:solidFill>
          <a:srgbClr val="33CCCC"/>
        </a:solidFill>
        <a:ln w="5715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4300" kern="1200" dirty="0" smtClean="0"/>
            <a:t>商品が場所を　取る</a:t>
          </a:r>
          <a:endParaRPr kumimoji="1" lang="ja-JP" altLang="en-US" sz="4300" kern="1200" dirty="0"/>
        </a:p>
      </dsp:txBody>
      <dsp:txXfrm>
        <a:off x="73440" y="738632"/>
        <a:ext cx="3927388" cy="2299207"/>
      </dsp:txXfrm>
    </dsp:sp>
    <dsp:sp modelId="{DFB9CC8C-C33A-4729-973A-5A66EB6B7B8C}">
      <dsp:nvSpPr>
        <dsp:cNvPr id="0" name=""/>
        <dsp:cNvSpPr/>
      </dsp:nvSpPr>
      <dsp:spPr>
        <a:xfrm>
          <a:off x="4479406" y="1383499"/>
          <a:ext cx="862935" cy="1009472"/>
        </a:xfrm>
        <a:prstGeom prst="rightArrow">
          <a:avLst>
            <a:gd name="adj1" fmla="val 60000"/>
            <a:gd name="adj2" fmla="val 50000"/>
          </a:avLst>
        </a:prstGeom>
        <a:gradFill flip="none" rotWithShape="1">
          <a:gsLst>
            <a:gs pos="0">
              <a:schemeClr val="accent5"/>
            </a:gs>
            <a:gs pos="100000">
              <a:schemeClr val="accent2"/>
            </a:gs>
          </a:gsLst>
          <a:lin ang="0" scaled="1"/>
          <a:tileRect/>
        </a:gra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3400" kern="1200"/>
        </a:p>
      </dsp:txBody>
      <dsp:txXfrm>
        <a:off x="4479406" y="1585393"/>
        <a:ext cx="604055" cy="605684"/>
      </dsp:txXfrm>
    </dsp:sp>
    <dsp:sp modelId="{673BA6C0-E6A8-48E4-A36C-2427AA5C9005}">
      <dsp:nvSpPr>
        <dsp:cNvPr id="0" name=""/>
        <dsp:cNvSpPr/>
      </dsp:nvSpPr>
      <dsp:spPr>
        <a:xfrm>
          <a:off x="5700542" y="667100"/>
          <a:ext cx="4070452" cy="2442271"/>
        </a:xfrm>
        <a:prstGeom prst="roundRect">
          <a:avLst>
            <a:gd name="adj" fmla="val 10000"/>
          </a:avLst>
        </a:prstGeom>
        <a:solidFill>
          <a:srgbClr val="FF7C80"/>
        </a:solidFill>
        <a:ln w="5715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4300" kern="1200" dirty="0" smtClean="0"/>
            <a:t>レンタルを　やめ販売へ</a:t>
          </a:r>
          <a:endParaRPr kumimoji="1" lang="ja-JP" altLang="en-US" sz="4300" kern="1200" dirty="0"/>
        </a:p>
      </dsp:txBody>
      <dsp:txXfrm>
        <a:off x="5772074" y="738632"/>
        <a:ext cx="3927388" cy="22992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0484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165658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52972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21983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592558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508182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593890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857871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13189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95891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27322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4D0451D-47AB-4BD6-BC96-A51F29BD76DF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93C2AB2-5170-47D1-A368-732332B8E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61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 spd="slow">
    <p:wipe/>
  </p:transition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1.png"/><Relationship Id="rId7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088659" cy="1463040"/>
          </a:xfrm>
        </p:spPr>
        <p:txBody>
          <a:bodyPr>
            <a:normAutofit/>
          </a:bodyPr>
          <a:lstStyle/>
          <a:p>
            <a:r>
              <a:rPr kumimoji="1" lang="en-US" altLang="ja-JP" sz="9600" dirty="0" smtClean="0"/>
              <a:t>met</a:t>
            </a:r>
            <a:endParaRPr kumimoji="1" lang="ja-JP" altLang="en-US" sz="9600" dirty="0"/>
          </a:p>
        </p:txBody>
      </p:sp>
      <p:pic>
        <p:nvPicPr>
          <p:cNvPr id="6" name="図プレースホルダー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" t="67730" r="446" b="8837"/>
          <a:stretch/>
        </p:blipFill>
        <p:spPr>
          <a:xfrm>
            <a:off x="0" y="-1"/>
            <a:ext cx="12198096" cy="4471417"/>
          </a:xfrm>
        </p:spPr>
      </p:pic>
      <p:sp>
        <p:nvSpPr>
          <p:cNvPr id="3" name="サブタイトル 2"/>
          <p:cNvSpPr>
            <a:spLocks noGrp="1"/>
          </p:cNvSpPr>
          <p:nvPr>
            <p:ph type="body" sz="half" idx="2"/>
          </p:nvPr>
        </p:nvSpPr>
        <p:spPr>
          <a:xfrm>
            <a:off x="8056605" y="4960138"/>
            <a:ext cx="3987113" cy="1463040"/>
          </a:xfrm>
        </p:spPr>
        <p:txBody>
          <a:bodyPr>
            <a:normAutofit/>
          </a:bodyPr>
          <a:lstStyle/>
          <a:p>
            <a:pPr algn="l"/>
            <a:r>
              <a:rPr lang="ja-JP" altLang="en-US" dirty="0" smtClean="0"/>
              <a:t>　　ビジネス科２年　渡邉　真穂</a:t>
            </a:r>
            <a:endParaRPr lang="en-US" altLang="ja-JP" dirty="0" smtClean="0"/>
          </a:p>
          <a:p>
            <a:pPr algn="l"/>
            <a:r>
              <a:rPr kumimoji="1" lang="ja-JP" altLang="en-US" dirty="0" smtClean="0"/>
              <a:t>　　　　　　　　　　柿島　比呂美　</a:t>
            </a:r>
            <a:endParaRPr kumimoji="1" lang="en-US" altLang="ja-JP" dirty="0" smtClean="0"/>
          </a:p>
          <a:p>
            <a:pPr algn="l"/>
            <a:r>
              <a:rPr lang="ja-JP" altLang="en-US" dirty="0" smtClean="0"/>
              <a:t>　　　　　　　　　　高橋　彩</a:t>
            </a:r>
            <a:endParaRPr lang="en-US" altLang="ja-JP" dirty="0" smtClean="0"/>
          </a:p>
          <a:p>
            <a:pPr algn="l"/>
            <a:r>
              <a:rPr lang="ja-JP" altLang="en-US" dirty="0" smtClean="0"/>
              <a:t>　　　　　　　　　　</a:t>
            </a:r>
            <a:r>
              <a:rPr lang="ja-JP" altLang="ja-JP" dirty="0" smtClean="0"/>
              <a:t>髙</a:t>
            </a:r>
            <a:r>
              <a:rPr kumimoji="1" lang="ja-JP" altLang="en-US" dirty="0" smtClean="0"/>
              <a:t>柳　涼一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9355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9" y="387265"/>
            <a:ext cx="3395134" cy="339513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67133" y="3918204"/>
            <a:ext cx="3810000" cy="29718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４つの新規性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r>
              <a:rPr lang="ja-JP" altLang="en-US" sz="4400" b="1" dirty="0">
                <a:ln>
                  <a:solidFill>
                    <a:schemeClr val="bg1"/>
                  </a:solidFill>
                </a:ln>
              </a:rPr>
              <a:t>店舗</a:t>
            </a:r>
            <a:r>
              <a:rPr lang="ja-JP" altLang="en-US" sz="4400" b="1" dirty="0" smtClean="0">
                <a:ln>
                  <a:solidFill>
                    <a:schemeClr val="bg1"/>
                  </a:solidFill>
                </a:ln>
              </a:rPr>
              <a:t>で試着することができる</a:t>
            </a:r>
            <a:endParaRPr lang="en-US" altLang="ja-JP" sz="4400" b="1" dirty="0" smtClean="0">
              <a:ln>
                <a:solidFill>
                  <a:schemeClr val="bg1"/>
                </a:solidFill>
              </a:ln>
            </a:endParaRPr>
          </a:p>
          <a:p>
            <a:pPr marL="457200" indent="-45720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r>
              <a:rPr kumimoji="1" lang="ja-JP" altLang="en-US" sz="4400" b="1" dirty="0">
                <a:ln>
                  <a:solidFill>
                    <a:schemeClr val="bg1"/>
                  </a:solidFill>
                </a:ln>
              </a:rPr>
              <a:t>クリーニング</a:t>
            </a:r>
            <a:r>
              <a:rPr kumimoji="1" lang="ja-JP" altLang="en-US" sz="4400" b="1" dirty="0" smtClean="0">
                <a:ln>
                  <a:solidFill>
                    <a:schemeClr val="bg1"/>
                  </a:solidFill>
                </a:ln>
              </a:rPr>
              <a:t>なしでの返却が可能</a:t>
            </a:r>
            <a:endParaRPr kumimoji="1" lang="en-US" altLang="ja-JP" sz="4400" b="1" dirty="0" smtClean="0">
              <a:ln>
                <a:solidFill>
                  <a:schemeClr val="bg1"/>
                </a:solidFill>
              </a:ln>
            </a:endParaRPr>
          </a:p>
          <a:p>
            <a:pPr marL="457200" indent="-45720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r>
              <a:rPr lang="ja-JP" altLang="en-US" sz="4400" b="1" dirty="0">
                <a:ln>
                  <a:solidFill>
                    <a:schemeClr val="bg1"/>
                  </a:solidFill>
                </a:ln>
              </a:rPr>
              <a:t>地</a:t>
            </a:r>
            <a:r>
              <a:rPr lang="ja-JP" altLang="en-US" sz="4400" b="1" dirty="0" smtClean="0">
                <a:ln>
                  <a:solidFill>
                    <a:schemeClr val="bg1"/>
                  </a:solidFill>
                </a:ln>
              </a:rPr>
              <a:t>域</a:t>
            </a:r>
            <a:r>
              <a:rPr lang="ja-JP" altLang="en-US" sz="4400" b="1" dirty="0">
                <a:ln>
                  <a:solidFill>
                    <a:schemeClr val="bg1"/>
                  </a:solidFill>
                </a:ln>
              </a:rPr>
              <a:t>内</a:t>
            </a:r>
            <a:r>
              <a:rPr lang="ja-JP" altLang="en-US" sz="4400" b="1" dirty="0" smtClean="0">
                <a:ln>
                  <a:solidFill>
                    <a:schemeClr val="bg1"/>
                  </a:solidFill>
                </a:ln>
              </a:rPr>
              <a:t>に車で配達</a:t>
            </a:r>
            <a:endParaRPr lang="en-US" altLang="ja-JP" sz="4400" b="1" dirty="0" smtClean="0">
              <a:ln>
                <a:solidFill>
                  <a:schemeClr val="bg1"/>
                </a:solidFill>
              </a:ln>
            </a:endParaRPr>
          </a:p>
          <a:p>
            <a:pPr marL="457200" indent="-45720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r>
              <a:rPr lang="ja-JP" altLang="en-US" sz="4400" b="1" dirty="0">
                <a:ln>
                  <a:solidFill>
                    <a:schemeClr val="bg1"/>
                  </a:solidFill>
                </a:ln>
              </a:rPr>
              <a:t>コーディネート</a:t>
            </a:r>
            <a:r>
              <a:rPr lang="ja-JP" altLang="en-US" sz="4400" b="1" dirty="0" smtClean="0">
                <a:ln>
                  <a:solidFill>
                    <a:schemeClr val="bg1"/>
                  </a:solidFill>
                </a:ln>
              </a:rPr>
              <a:t>の相談ができる</a:t>
            </a:r>
            <a:endParaRPr lang="en-US" altLang="ja-JP" sz="4400" b="1" dirty="0" smtClean="0">
              <a:ln>
                <a:solidFill>
                  <a:schemeClr val="bg1"/>
                </a:solidFill>
              </a:ln>
            </a:endParaRPr>
          </a:p>
          <a:p>
            <a:pPr marL="457200" indent="-45720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3550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➀店舗で試着が可能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88" y="2234027"/>
            <a:ext cx="4150380" cy="4198466"/>
          </a:xfrm>
          <a:prstGeom prst="rect">
            <a:avLst/>
          </a:prstGeom>
        </p:spPr>
      </p:pic>
      <p:sp>
        <p:nvSpPr>
          <p:cNvPr id="12" name="星 6 11"/>
          <p:cNvSpPr/>
          <p:nvPr/>
        </p:nvSpPr>
        <p:spPr>
          <a:xfrm>
            <a:off x="5000222" y="3212517"/>
            <a:ext cx="5743978" cy="1519707"/>
          </a:xfrm>
          <a:prstGeom prst="star6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smtClean="0"/>
              <a:t>自分に似合ってる！</a:t>
            </a:r>
            <a:endParaRPr kumimoji="1" lang="ja-JP" altLang="en-US" sz="2400"/>
          </a:p>
        </p:txBody>
      </p:sp>
      <p:sp>
        <p:nvSpPr>
          <p:cNvPr id="13" name="星 6 12"/>
          <p:cNvSpPr/>
          <p:nvPr/>
        </p:nvSpPr>
        <p:spPr>
          <a:xfrm>
            <a:off x="4056845" y="1702855"/>
            <a:ext cx="5743978" cy="1519707"/>
          </a:xfrm>
          <a:prstGeom prst="star6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smtClean="0"/>
              <a:t>フィット感！</a:t>
            </a:r>
            <a:endParaRPr kumimoji="1" lang="ja-JP" altLang="en-US" sz="2400"/>
          </a:p>
        </p:txBody>
      </p:sp>
      <p:sp>
        <p:nvSpPr>
          <p:cNvPr id="14" name="星 6 13"/>
          <p:cNvSpPr/>
          <p:nvPr/>
        </p:nvSpPr>
        <p:spPr>
          <a:xfrm>
            <a:off x="6010140" y="4732224"/>
            <a:ext cx="5954333" cy="1519707"/>
          </a:xfrm>
          <a:prstGeom prst="star6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/>
              <a:t>手</a:t>
            </a:r>
            <a:r>
              <a:rPr lang="ja-JP" altLang="en-US" sz="2400" smtClean="0"/>
              <a:t>にしたときとのギャップ</a:t>
            </a:r>
            <a:endParaRPr kumimoji="1" lang="ja-JP" altLang="en-US" sz="2400"/>
          </a:p>
        </p:txBody>
      </p:sp>
    </p:spTree>
    <p:extLst>
      <p:ext uri="{BB962C8B-B14F-4D97-AF65-F5344CB8AC3E}">
        <p14:creationId xmlns:p14="http://schemas.microsoft.com/office/powerpoint/2010/main" val="256181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②クリーニング</a:t>
            </a:r>
            <a:r>
              <a:rPr lang="ja-JP" altLang="en-US" dirty="0" smtClean="0"/>
              <a:t>なし返却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326" y="2366693"/>
            <a:ext cx="3541690" cy="354169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1" y="2366694"/>
            <a:ext cx="4154946" cy="4154946"/>
          </a:xfrm>
          <a:prstGeom prst="rect">
            <a:avLst/>
          </a:prstGeom>
        </p:spPr>
      </p:pic>
      <p:sp>
        <p:nvSpPr>
          <p:cNvPr id="6" name="右矢印 5"/>
          <p:cNvSpPr/>
          <p:nvPr/>
        </p:nvSpPr>
        <p:spPr>
          <a:xfrm>
            <a:off x="4584879" y="4391696"/>
            <a:ext cx="3258355" cy="65682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爆発 2 3"/>
          <p:cNvSpPr/>
          <p:nvPr/>
        </p:nvSpPr>
        <p:spPr>
          <a:xfrm>
            <a:off x="3912495" y="1912175"/>
            <a:ext cx="5473521" cy="3616549"/>
          </a:xfrm>
          <a:prstGeom prst="irregularSeal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smtClean="0"/>
              <a:t>面倒くさい！</a:t>
            </a:r>
            <a:endParaRPr kumimoji="1" lang="ja-JP" altLang="en-US" sz="2800"/>
          </a:p>
        </p:txBody>
      </p:sp>
    </p:spTree>
    <p:extLst>
      <p:ext uri="{BB962C8B-B14F-4D97-AF65-F5344CB8AC3E}">
        <p14:creationId xmlns:p14="http://schemas.microsoft.com/office/powerpoint/2010/main" val="9860103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6696" y="572250"/>
            <a:ext cx="9720072" cy="1499616"/>
          </a:xfrm>
        </p:spPr>
        <p:txBody>
          <a:bodyPr/>
          <a:lstStyle/>
          <a:p>
            <a:r>
              <a:rPr kumimoji="1" lang="ja-JP" altLang="en-US" dirty="0" smtClean="0"/>
              <a:t>③地域へ配達</a:t>
            </a:r>
            <a:endParaRPr kumimoji="1" lang="ja-JP" altLang="en-US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641" y="2980989"/>
            <a:ext cx="3124200" cy="3810000"/>
          </a:xfrm>
          <a:prstGeom prst="rect">
            <a:avLst/>
          </a:prstGeom>
        </p:spPr>
      </p:pic>
      <p:grpSp>
        <p:nvGrpSpPr>
          <p:cNvPr id="9" name="グループ化 8"/>
          <p:cNvGrpSpPr/>
          <p:nvPr/>
        </p:nvGrpSpPr>
        <p:grpSpPr>
          <a:xfrm rot="20638896">
            <a:off x="396110" y="2830159"/>
            <a:ext cx="2822775" cy="1363233"/>
            <a:chOff x="311006" y="1755977"/>
            <a:chExt cx="3254106" cy="2062393"/>
          </a:xfrm>
        </p:grpSpPr>
        <p:sp>
          <p:nvSpPr>
            <p:cNvPr id="3" name="雲形吹き出し 2"/>
            <p:cNvSpPr/>
            <p:nvPr/>
          </p:nvSpPr>
          <p:spPr>
            <a:xfrm rot="883950">
              <a:off x="311006" y="1755977"/>
              <a:ext cx="3254106" cy="2062393"/>
            </a:xfrm>
            <a:prstGeom prst="cloudCallout">
              <a:avLst>
                <a:gd name="adj1" fmla="val 37080"/>
                <a:gd name="adj2" fmla="val 61927"/>
              </a:avLst>
            </a:prstGeom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テキスト ボックス 5"/>
            <p:cNvSpPr txBox="1"/>
            <p:nvPr/>
          </p:nvSpPr>
          <p:spPr>
            <a:xfrm rot="961104">
              <a:off x="402880" y="2295867"/>
              <a:ext cx="3145536" cy="761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000" dirty="0"/>
                <a:t>こ</a:t>
              </a:r>
              <a:r>
                <a:rPr lang="ja-JP" altLang="en-US" sz="2000" dirty="0" smtClean="0"/>
                <a:t>の時間</a:t>
              </a:r>
              <a:r>
                <a:rPr lang="ja-JP" altLang="en-US" sz="2000" dirty="0"/>
                <a:t>帯</a:t>
              </a:r>
              <a:r>
                <a:rPr lang="ja-JP" altLang="en-US" sz="2000" dirty="0" smtClean="0"/>
                <a:t>しか</a:t>
              </a:r>
              <a:endParaRPr lang="en-US" altLang="ja-JP" sz="2000" dirty="0" smtClean="0"/>
            </a:p>
            <a:p>
              <a:pPr algn="ctr"/>
              <a:r>
                <a:rPr lang="ja-JP" altLang="en-US" sz="2000" dirty="0" smtClean="0"/>
                <a:t>空いてない</a:t>
              </a:r>
              <a:r>
                <a:rPr lang="en-US" altLang="ja-JP" sz="2000" dirty="0" smtClean="0"/>
                <a:t>…</a:t>
              </a:r>
              <a:endParaRPr kumimoji="1" lang="ja-JP" altLang="en-US" sz="2000" dirty="0"/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4950474" y="3664641"/>
            <a:ext cx="2240280" cy="1316737"/>
            <a:chOff x="4727448" y="3456431"/>
            <a:chExt cx="2498124" cy="1554481"/>
          </a:xfrm>
        </p:grpSpPr>
        <p:sp>
          <p:nvSpPr>
            <p:cNvPr id="5" name="雲形吹き出し 4"/>
            <p:cNvSpPr/>
            <p:nvPr/>
          </p:nvSpPr>
          <p:spPr>
            <a:xfrm flipH="1">
              <a:off x="4727448" y="3456431"/>
              <a:ext cx="2498124" cy="1554481"/>
            </a:xfrm>
            <a:prstGeom prst="cloudCallout">
              <a:avLst>
                <a:gd name="adj1" fmla="val 51365"/>
                <a:gd name="adj2" fmla="val 58214"/>
              </a:avLst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5102157" y="3906158"/>
              <a:ext cx="2106456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400" dirty="0" smtClean="0"/>
                <a:t>明日必要</a:t>
              </a:r>
              <a:r>
                <a:rPr lang="en-US" altLang="ja-JP" sz="2400" dirty="0" smtClean="0"/>
                <a:t>…</a:t>
              </a:r>
              <a:endParaRPr kumimoji="1" lang="ja-JP" altLang="en-US" sz="2400" dirty="0"/>
            </a:p>
          </p:txBody>
        </p:sp>
      </p:grpSp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754" y="3142149"/>
            <a:ext cx="4471383" cy="3487679"/>
          </a:xfrm>
          <a:prstGeom prst="rect">
            <a:avLst/>
          </a:prstGeom>
        </p:spPr>
      </p:pic>
      <p:grpSp>
        <p:nvGrpSpPr>
          <p:cNvPr id="14" name="グループ化 13"/>
          <p:cNvGrpSpPr/>
          <p:nvPr/>
        </p:nvGrpSpPr>
        <p:grpSpPr>
          <a:xfrm>
            <a:off x="1280941" y="1660792"/>
            <a:ext cx="9579346" cy="1675517"/>
            <a:chOff x="802535" y="1585070"/>
            <a:chExt cx="9482335" cy="1675517"/>
          </a:xfrm>
        </p:grpSpPr>
        <p:sp>
          <p:nvSpPr>
            <p:cNvPr id="12" name="上カーブ リボン 11"/>
            <p:cNvSpPr/>
            <p:nvPr/>
          </p:nvSpPr>
          <p:spPr>
            <a:xfrm>
              <a:off x="802535" y="1585070"/>
              <a:ext cx="9482335" cy="1675517"/>
            </a:xfrm>
            <a:prstGeom prst="ellipseRibbon2">
              <a:avLst>
                <a:gd name="adj1" fmla="val 25862"/>
                <a:gd name="adj2" fmla="val 100000"/>
                <a:gd name="adj3" fmla="val 1250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675245" y="1935260"/>
              <a:ext cx="58314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4000" dirty="0" smtClean="0">
                  <a:solidFill>
                    <a:schemeClr val="bg1"/>
                  </a:solidFill>
                </a:rPr>
                <a:t>範囲内ならば即日お届け</a:t>
              </a:r>
              <a:endParaRPr kumimoji="1" lang="ja-JP" altLang="en-US" sz="4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54935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角三角形 15"/>
          <p:cNvSpPr/>
          <p:nvPr/>
        </p:nvSpPr>
        <p:spPr>
          <a:xfrm flipH="1">
            <a:off x="-1" y="21392"/>
            <a:ext cx="12192000" cy="6858000"/>
          </a:xfrm>
          <a:prstGeom prst="rt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83" y="2333800"/>
            <a:ext cx="2954084" cy="428625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187" y="2333800"/>
            <a:ext cx="2280285" cy="4286250"/>
          </a:xfrm>
          <a:prstGeom prst="rect">
            <a:avLst/>
          </a:prstGeom>
        </p:spPr>
      </p:pic>
      <p:grpSp>
        <p:nvGrpSpPr>
          <p:cNvPr id="12" name="グループ化 11"/>
          <p:cNvGrpSpPr/>
          <p:nvPr/>
        </p:nvGrpSpPr>
        <p:grpSpPr>
          <a:xfrm>
            <a:off x="168885" y="2435820"/>
            <a:ext cx="2079974" cy="1365795"/>
            <a:chOff x="3869627" y="1043856"/>
            <a:chExt cx="2395728" cy="1746504"/>
          </a:xfrm>
        </p:grpSpPr>
        <p:sp>
          <p:nvSpPr>
            <p:cNvPr id="7" name="円形吹き出し 6"/>
            <p:cNvSpPr/>
            <p:nvPr/>
          </p:nvSpPr>
          <p:spPr>
            <a:xfrm>
              <a:off x="3869627" y="1043856"/>
              <a:ext cx="2395728" cy="1746504"/>
            </a:xfrm>
            <a:prstGeom prst="wedgeEllipseCallout">
              <a:avLst>
                <a:gd name="adj1" fmla="val 53795"/>
                <a:gd name="adj2" fmla="val 35689"/>
              </a:avLst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3938207" y="1440055"/>
              <a:ext cx="2258568" cy="90118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dirty="0"/>
                <a:t>流行</a:t>
              </a:r>
              <a:r>
                <a:rPr lang="ja-JP" altLang="en-US" sz="2400" dirty="0" smtClean="0"/>
                <a:t>が</a:t>
              </a:r>
              <a:endParaRPr lang="en-US" altLang="ja-JP" sz="2400" dirty="0" smtClean="0"/>
            </a:p>
            <a:p>
              <a:pPr algn="ctr"/>
              <a:r>
                <a:rPr lang="ja-JP" altLang="en-US" sz="2400" dirty="0" smtClean="0"/>
                <a:t>分からない</a:t>
              </a:r>
              <a:endParaRPr kumimoji="1" lang="ja-JP" altLang="en-US" sz="2400" dirty="0"/>
            </a:p>
          </p:txBody>
        </p:sp>
      </p:grpSp>
      <p:grpSp>
        <p:nvGrpSpPr>
          <p:cNvPr id="11" name="グループ化 10"/>
          <p:cNvGrpSpPr/>
          <p:nvPr/>
        </p:nvGrpSpPr>
        <p:grpSpPr>
          <a:xfrm>
            <a:off x="3857897" y="1948155"/>
            <a:ext cx="2969514" cy="1929771"/>
            <a:chOff x="1217295" y="3215348"/>
            <a:chExt cx="2969514" cy="1883664"/>
          </a:xfrm>
        </p:grpSpPr>
        <p:sp>
          <p:nvSpPr>
            <p:cNvPr id="9" name="円形吹き出し 8"/>
            <p:cNvSpPr/>
            <p:nvPr/>
          </p:nvSpPr>
          <p:spPr>
            <a:xfrm>
              <a:off x="1217295" y="3215348"/>
              <a:ext cx="2969514" cy="1883664"/>
            </a:xfrm>
            <a:prstGeom prst="wedgeEllipseCallout">
              <a:avLst>
                <a:gd name="adj1" fmla="val -43004"/>
                <a:gd name="adj2" fmla="val 54733"/>
              </a:avLst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399032" y="3557016"/>
              <a:ext cx="26060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 smtClean="0"/>
                <a:t>自分で</a:t>
              </a:r>
              <a:endParaRPr kumimoji="1" lang="en-US" altLang="ja-JP" sz="2400" dirty="0" smtClean="0"/>
            </a:p>
            <a:p>
              <a:pPr algn="ctr"/>
              <a:r>
                <a:rPr kumimoji="1" lang="ja-JP" altLang="en-US" sz="2400" dirty="0" smtClean="0"/>
                <a:t>コーディネート</a:t>
              </a:r>
              <a:endParaRPr kumimoji="1" lang="en-US" altLang="ja-JP" sz="2400" dirty="0" smtClean="0"/>
            </a:p>
            <a:p>
              <a:pPr algn="ctr"/>
              <a:r>
                <a:rPr kumimoji="1" lang="ja-JP" altLang="en-US" sz="2400" dirty="0" smtClean="0"/>
                <a:t>するのは難しい</a:t>
              </a:r>
              <a:endParaRPr kumimoji="1" lang="ja-JP" altLang="en-US" sz="2400" dirty="0"/>
            </a:p>
          </p:txBody>
        </p:sp>
      </p:grpSp>
      <p:grpSp>
        <p:nvGrpSpPr>
          <p:cNvPr id="15" name="グループ化 14"/>
          <p:cNvGrpSpPr/>
          <p:nvPr/>
        </p:nvGrpSpPr>
        <p:grpSpPr>
          <a:xfrm>
            <a:off x="157362" y="4516286"/>
            <a:ext cx="2082618" cy="1241533"/>
            <a:chOff x="175737" y="4455179"/>
            <a:chExt cx="2082618" cy="1241533"/>
          </a:xfrm>
        </p:grpSpPr>
        <p:sp>
          <p:nvSpPr>
            <p:cNvPr id="13" name="円形吹き出し 12"/>
            <p:cNvSpPr/>
            <p:nvPr/>
          </p:nvSpPr>
          <p:spPr>
            <a:xfrm>
              <a:off x="175737" y="4455179"/>
              <a:ext cx="2082618" cy="1241533"/>
            </a:xfrm>
            <a:prstGeom prst="wedgeEllipseCallout">
              <a:avLst>
                <a:gd name="adj1" fmla="val 49856"/>
                <a:gd name="adj2" fmla="val -59844"/>
              </a:avLst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332684" y="4719306"/>
              <a:ext cx="17660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/>
                <a:t>そもそも</a:t>
              </a:r>
              <a:endParaRPr kumimoji="1" lang="en-US" altLang="ja-JP" sz="2000" dirty="0" smtClean="0"/>
            </a:p>
            <a:p>
              <a:pPr algn="ctr"/>
              <a:r>
                <a:rPr lang="ja-JP" altLang="en-US" sz="2000" dirty="0"/>
                <a:t>センス</a:t>
              </a:r>
              <a:r>
                <a:rPr lang="ja-JP" altLang="en-US" sz="2000" dirty="0" smtClean="0"/>
                <a:t>がな</a:t>
              </a:r>
              <a:r>
                <a:rPr lang="ja-JP" altLang="en-US" sz="2000" dirty="0"/>
                <a:t>い</a:t>
              </a:r>
              <a:endParaRPr kumimoji="1" lang="ja-JP" altLang="en-US" sz="2000" dirty="0"/>
            </a:p>
          </p:txBody>
        </p:sp>
      </p:grpSp>
      <p:sp>
        <p:nvSpPr>
          <p:cNvPr id="17" name="右矢印 16"/>
          <p:cNvSpPr/>
          <p:nvPr/>
        </p:nvSpPr>
        <p:spPr>
          <a:xfrm>
            <a:off x="4426688" y="4518615"/>
            <a:ext cx="3338623" cy="880953"/>
          </a:xfrm>
          <a:prstGeom prst="rightArrow">
            <a:avLst/>
          </a:prstGeom>
          <a:solidFill>
            <a:srgbClr val="FFCC00"/>
          </a:solidFill>
          <a:ln w="38100">
            <a:noFill/>
          </a:ln>
          <a:effectLst>
            <a:outerShdw blurRad="50800" dist="38100" dir="5400000" sx="105000" sy="105000" algn="t" rotWithShape="0">
              <a:schemeClr val="accent6">
                <a:lumMod val="50000"/>
                <a:alpha val="40000"/>
              </a:scheme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012" y="5921969"/>
            <a:ext cx="4494837" cy="4191435"/>
          </a:xfrm>
          <a:prstGeom prst="trapezoid">
            <a:avLst/>
          </a:prstGeom>
          <a:effectLst>
            <a:outerShdw blurRad="101600" dist="63500" dir="5400000" algn="ctr" rotWithShape="0">
              <a:schemeClr val="bg2">
                <a:lumMod val="50000"/>
              </a:schemeClr>
            </a:outerShdw>
          </a:effectLst>
        </p:spPr>
      </p:pic>
      <p:grpSp>
        <p:nvGrpSpPr>
          <p:cNvPr id="21" name="グループ化 20"/>
          <p:cNvGrpSpPr/>
          <p:nvPr/>
        </p:nvGrpSpPr>
        <p:grpSpPr>
          <a:xfrm>
            <a:off x="6675120" y="1041481"/>
            <a:ext cx="4724729" cy="1053691"/>
            <a:chOff x="6675120" y="948407"/>
            <a:chExt cx="4723063" cy="1053691"/>
          </a:xfrm>
          <a:effectLst>
            <a:outerShdw blurRad="177800" dist="101600" dir="5400000" sx="102000" sy="102000" algn="ctr" rotWithShape="0">
              <a:schemeClr val="accent2">
                <a:lumMod val="50000"/>
                <a:alpha val="57000"/>
              </a:schemeClr>
            </a:outerShdw>
          </a:effectLst>
        </p:grpSpPr>
        <p:sp>
          <p:nvSpPr>
            <p:cNvPr id="19" name="上カーブ リボン 18"/>
            <p:cNvSpPr/>
            <p:nvPr/>
          </p:nvSpPr>
          <p:spPr>
            <a:xfrm>
              <a:off x="6675120" y="948407"/>
              <a:ext cx="4723063" cy="1053691"/>
            </a:xfrm>
            <a:prstGeom prst="ellipseRibbon2">
              <a:avLst>
                <a:gd name="adj1" fmla="val 25000"/>
                <a:gd name="adj2" fmla="val 100000"/>
                <a:gd name="adj3" fmla="val 1250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7352812" y="1142999"/>
              <a:ext cx="35716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全身コーディネート</a:t>
              </a:r>
              <a:endParaRPr kumimoji="1" lang="ja-JP" altLang="en-US" sz="2800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④コーディネート</a:t>
            </a:r>
            <a:endParaRPr kumimoji="1" lang="ja-JP" altLang="en-US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1905870" y="1000086"/>
            <a:ext cx="7781572" cy="5352463"/>
            <a:chOff x="1905870" y="1000086"/>
            <a:chExt cx="7781572" cy="5352463"/>
          </a:xfrm>
        </p:grpSpPr>
        <p:grpSp>
          <p:nvGrpSpPr>
            <p:cNvPr id="23" name="グループ化 22"/>
            <p:cNvGrpSpPr/>
            <p:nvPr/>
          </p:nvGrpSpPr>
          <p:grpSpPr>
            <a:xfrm>
              <a:off x="1905870" y="1000086"/>
              <a:ext cx="7781572" cy="5352463"/>
              <a:chOff x="1905870" y="1000086"/>
              <a:chExt cx="7781572" cy="5352463"/>
            </a:xfrm>
          </p:grpSpPr>
          <p:sp>
            <p:nvSpPr>
              <p:cNvPr id="3" name="円/楕円 2"/>
              <p:cNvSpPr/>
              <p:nvPr/>
            </p:nvSpPr>
            <p:spPr>
              <a:xfrm>
                <a:off x="1975243" y="1081719"/>
                <a:ext cx="7712199" cy="5189198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 rot="21053409">
                <a:off x="1905870" y="1000086"/>
                <a:ext cx="7674994" cy="5352463"/>
              </a:xfrm>
              <a:prstGeom prst="ellipse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" name="円/楕円 4"/>
              <p:cNvSpPr/>
              <p:nvPr/>
            </p:nvSpPr>
            <p:spPr>
              <a:xfrm rot="477412">
                <a:off x="1993845" y="1000086"/>
                <a:ext cx="7674994" cy="5352463"/>
              </a:xfrm>
              <a:prstGeom prst="ellipse">
                <a:avLst/>
              </a:prstGeom>
              <a:noFill/>
              <a:ln w="381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テキスト ボックス 24"/>
            <p:cNvSpPr txBox="1"/>
            <p:nvPr/>
          </p:nvSpPr>
          <p:spPr>
            <a:xfrm>
              <a:off x="2442538" y="2442110"/>
              <a:ext cx="660165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7200" b="1" dirty="0" smtClean="0">
                  <a:solidFill>
                    <a:schemeClr val="accent6">
                      <a:lumMod val="50000"/>
                    </a:schemeClr>
                  </a:solidFill>
                  <a:latin typeface="AR丸ゴシック体M" panose="020B0609010101010101" pitchFamily="49" charset="-128"/>
                  <a:ea typeface="AR丸ゴシック体M" panose="020B0609010101010101" pitchFamily="49" charset="-128"/>
                </a:rPr>
                <a:t>手軽に</a:t>
              </a:r>
              <a:endParaRPr kumimoji="1" lang="en-US" altLang="ja-JP" sz="7200" b="1" dirty="0" smtClean="0">
                <a:solidFill>
                  <a:schemeClr val="accent6">
                    <a:lumMod val="50000"/>
                  </a:schemeClr>
                </a:solidFill>
                <a:latin typeface="AR丸ゴシック体M" panose="020B0609010101010101" pitchFamily="49" charset="-128"/>
                <a:ea typeface="AR丸ゴシック体M" panose="020B0609010101010101" pitchFamily="49" charset="-128"/>
              </a:endParaRPr>
            </a:p>
            <a:p>
              <a:pPr algn="ctr"/>
              <a:r>
                <a:rPr kumimoji="1" lang="ja-JP" altLang="en-US" sz="7200" b="1" dirty="0" smtClean="0">
                  <a:solidFill>
                    <a:schemeClr val="accent6">
                      <a:lumMod val="50000"/>
                    </a:schemeClr>
                  </a:solidFill>
                  <a:latin typeface="AR丸ゴシック体M" panose="020B0609010101010101" pitchFamily="49" charset="-128"/>
                  <a:ea typeface="AR丸ゴシック体M" panose="020B0609010101010101" pitchFamily="49" charset="-128"/>
                </a:rPr>
                <a:t>利用しやすい！</a:t>
              </a:r>
              <a:endParaRPr kumimoji="1" lang="ja-JP" altLang="en-US" sz="7200" b="1" dirty="0">
                <a:solidFill>
                  <a:schemeClr val="accent6">
                    <a:lumMod val="50000"/>
                  </a:schemeClr>
                </a:solidFill>
                <a:latin typeface="AR丸ゴシック体M" panose="020B0609010101010101" pitchFamily="49" charset="-128"/>
                <a:ea typeface="AR丸ゴシック体M" panose="020B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9950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t="6966" r="363" b="120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84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7464"/>
            <a:ext cx="3243731" cy="300045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24128" y="548640"/>
            <a:ext cx="9720072" cy="1499616"/>
          </a:xfrm>
        </p:spPr>
        <p:txBody>
          <a:bodyPr/>
          <a:lstStyle/>
          <a:p>
            <a:r>
              <a:rPr kumimoji="1" lang="ja-JP" altLang="en-US" smtClean="0"/>
              <a:t>リスクファクター</a:t>
            </a:r>
            <a:endParaRPr kumimoji="1" lang="ja-JP" altLang="en-US"/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980479921"/>
              </p:ext>
            </p:extLst>
          </p:nvPr>
        </p:nvGraphicFramePr>
        <p:xfrm>
          <a:off x="1172464" y="2048256"/>
          <a:ext cx="9772904" cy="3776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グループ化 7"/>
          <p:cNvGrpSpPr/>
          <p:nvPr/>
        </p:nvGrpSpPr>
        <p:grpSpPr>
          <a:xfrm>
            <a:off x="1517904" y="1792224"/>
            <a:ext cx="8311896" cy="3877056"/>
            <a:chOff x="1600200" y="1755648"/>
            <a:chExt cx="8311896" cy="3877056"/>
          </a:xfrm>
        </p:grpSpPr>
        <p:sp>
          <p:nvSpPr>
            <p:cNvPr id="6" name="星 7 5"/>
            <p:cNvSpPr/>
            <p:nvPr/>
          </p:nvSpPr>
          <p:spPr>
            <a:xfrm>
              <a:off x="1600200" y="1755648"/>
              <a:ext cx="8311896" cy="3877056"/>
            </a:xfrm>
            <a:prstGeom prst="star7">
              <a:avLst/>
            </a:prstGeom>
            <a:ln w="57150">
              <a:solidFill>
                <a:srgbClr val="FFC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3131820" y="2817013"/>
              <a:ext cx="524865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5400" b="1" dirty="0" smtClean="0">
                  <a:solidFill>
                    <a:schemeClr val="bg2">
                      <a:lumMod val="50000"/>
                    </a:schemeClr>
                  </a:solidFill>
                </a:rPr>
                <a:t>利益の獲得</a:t>
              </a:r>
              <a:endParaRPr kumimoji="1" lang="en-US" altLang="ja-JP" sz="5400" b="1" dirty="0" smtClean="0">
                <a:solidFill>
                  <a:schemeClr val="bg2">
                    <a:lumMod val="50000"/>
                  </a:schemeClr>
                </a:solidFill>
              </a:endParaRPr>
            </a:p>
            <a:p>
              <a:pPr algn="ctr"/>
              <a:r>
                <a:rPr lang="ja-JP" altLang="en-US" sz="5400" b="1" dirty="0">
                  <a:solidFill>
                    <a:schemeClr val="bg2">
                      <a:lumMod val="50000"/>
                    </a:schemeClr>
                  </a:solidFill>
                </a:rPr>
                <a:t>スペース</a:t>
              </a:r>
              <a:r>
                <a:rPr lang="ja-JP" altLang="en-US" sz="5400" b="1" dirty="0" smtClean="0">
                  <a:solidFill>
                    <a:schemeClr val="bg2">
                      <a:lumMod val="50000"/>
                    </a:schemeClr>
                  </a:solidFill>
                </a:rPr>
                <a:t>の確保</a:t>
              </a:r>
              <a:endParaRPr kumimoji="1" lang="en-US" altLang="ja-JP" sz="5400" b="1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10" name="図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28302" y="4541443"/>
            <a:ext cx="2563698" cy="237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223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05840" y="576072"/>
            <a:ext cx="9720072" cy="1499616"/>
          </a:xfrm>
        </p:spPr>
        <p:txBody>
          <a:bodyPr/>
          <a:lstStyle/>
          <a:p>
            <a:r>
              <a:rPr lang="ja-JP" altLang="en-US" smtClean="0"/>
              <a:t>事業試算</a:t>
            </a:r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28" t="18749" r="14454" b="37130"/>
          <a:stretch/>
        </p:blipFill>
        <p:spPr>
          <a:xfrm>
            <a:off x="1005840" y="1600200"/>
            <a:ext cx="10323576" cy="506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477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9600" smtClean="0"/>
              <a:t>met</a:t>
            </a:r>
            <a:endParaRPr kumimoji="1" lang="ja-JP" altLang="en-US" sz="9600"/>
          </a:p>
        </p:txBody>
      </p:sp>
      <p:pic>
        <p:nvPicPr>
          <p:cNvPr id="6" name="図プレースホルダー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" t="67730" r="446" b="8837"/>
          <a:stretch/>
        </p:blipFill>
        <p:spPr>
          <a:xfrm>
            <a:off x="0" y="-1"/>
            <a:ext cx="12198096" cy="4471417"/>
          </a:xfrm>
        </p:spPr>
      </p:pic>
      <p:sp>
        <p:nvSpPr>
          <p:cNvPr id="3" name="サブタイトル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pPr algn="l"/>
            <a:r>
              <a:rPr lang="ja-JP" altLang="en-US" smtClean="0"/>
              <a:t>　　ビジネス科２年　渡邉　真穂</a:t>
            </a:r>
            <a:endParaRPr lang="en-US" altLang="ja-JP" smtClean="0"/>
          </a:p>
          <a:p>
            <a:pPr algn="l"/>
            <a:r>
              <a:rPr kumimoji="1" lang="ja-JP" altLang="en-US" smtClean="0"/>
              <a:t>　　　　　　　　　　柿島　比呂美　</a:t>
            </a:r>
            <a:endParaRPr kumimoji="1" lang="en-US" altLang="ja-JP" smtClean="0"/>
          </a:p>
          <a:p>
            <a:pPr algn="l"/>
            <a:r>
              <a:rPr lang="ja-JP" altLang="en-US" smtClean="0"/>
              <a:t>　　　　　　　　　　高橋　彩</a:t>
            </a:r>
            <a:endParaRPr lang="en-US" altLang="ja-JP" smtClean="0"/>
          </a:p>
          <a:p>
            <a:pPr algn="l"/>
            <a:r>
              <a:rPr lang="ja-JP" altLang="en-US" smtClean="0"/>
              <a:t>　　　　　　　　　　</a:t>
            </a:r>
            <a:r>
              <a:rPr lang="ja-JP" altLang="ja-JP" smtClean="0"/>
              <a:t>髙</a:t>
            </a:r>
            <a:r>
              <a:rPr kumimoji="1" lang="ja-JP" altLang="en-US" smtClean="0"/>
              <a:t>柳　涼一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21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事業</a:t>
            </a:r>
            <a:r>
              <a:rPr lang="ja-JP" altLang="en-US" dirty="0" smtClean="0"/>
              <a:t>の動機</a:t>
            </a:r>
            <a:endParaRPr kumimoji="1" lang="ja-JP" altLang="en-US" dirty="0"/>
          </a:p>
        </p:txBody>
      </p:sp>
      <p:pic>
        <p:nvPicPr>
          <p:cNvPr id="6" name="図プレースホルダー 5"/>
          <p:cNvPicPr>
            <a:picLocks noGrp="1" noChangeAspect="1"/>
          </p:cNvPicPr>
          <p:nvPr>
            <p:ph type="pic" idx="1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90" b="21890"/>
          <a:stretch>
            <a:fillRect/>
          </a:stretch>
        </p:blipFill>
        <p:spPr>
          <a:xfrm>
            <a:off x="0" y="0"/>
            <a:ext cx="12188952" cy="4572000"/>
          </a:xfrm>
        </p:spPr>
      </p:pic>
      <p:sp>
        <p:nvSpPr>
          <p:cNvPr id="5" name="テキスト プレースホルダー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293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事業の動機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158" y="3335866"/>
            <a:ext cx="2360084" cy="3132667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30692" y="1537547"/>
            <a:ext cx="9533466" cy="5063066"/>
          </a:xfrm>
          <a:prstGeom prst="cloudCallout">
            <a:avLst>
              <a:gd name="adj1" fmla="val 53100"/>
              <a:gd name="adj2" fmla="val 3706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97280" y="2386583"/>
            <a:ext cx="78489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ja-JP" altLang="en-US" sz="3200" b="1" dirty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簡単に一式コーディネートの服を借りたい</a:t>
            </a:r>
            <a:endParaRPr lang="en-US" altLang="ja-JP" sz="3200" b="1" dirty="0">
              <a:ln w="12700">
                <a:solidFill>
                  <a:schemeClr val="bg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ja-JP" altLang="en-US" sz="3200" b="1" dirty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服に合うカバンを何個も買う</a:t>
            </a:r>
            <a:r>
              <a:rPr lang="ja-JP" altLang="en-US" sz="3200" b="1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と</a:t>
            </a:r>
            <a:r>
              <a:rPr lang="ja-JP" altLang="en-US" sz="3200" b="1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高い</a:t>
            </a:r>
            <a:endParaRPr lang="ja-JP" altLang="en-US" sz="3200" b="1" dirty="0">
              <a:ln w="12700">
                <a:solidFill>
                  <a:schemeClr val="bg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ja-JP" altLang="en-US" sz="3200" b="1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一日</a:t>
            </a:r>
            <a:r>
              <a:rPr lang="ja-JP" altLang="en-US" sz="3200" b="1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だけでいいか</a:t>
            </a:r>
            <a:r>
              <a:rPr lang="ja-JP" altLang="en-US" sz="3200" b="1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ら</a:t>
            </a:r>
            <a:r>
              <a:rPr lang="ja-JP" altLang="en-US" sz="3200" b="1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、</a:t>
            </a:r>
            <a:r>
              <a:rPr lang="ja-JP" altLang="en-US" sz="3200" b="1" dirty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ちゃんとしたコーディネートをしたい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ü"/>
            </a:pPr>
            <a:endParaRPr kumimoji="1" lang="ja-JP" altLang="en-US" sz="3200" b="1" dirty="0">
              <a:ln w="12700">
                <a:solidFill>
                  <a:schemeClr val="bg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287528" y="1335024"/>
            <a:ext cx="10456672" cy="4893733"/>
            <a:chOff x="287528" y="585216"/>
            <a:chExt cx="10456672" cy="5172117"/>
          </a:xfrm>
        </p:grpSpPr>
        <p:sp>
          <p:nvSpPr>
            <p:cNvPr id="10" name="爆発 1 9"/>
            <p:cNvSpPr/>
            <p:nvPr/>
          </p:nvSpPr>
          <p:spPr>
            <a:xfrm>
              <a:off x="287528" y="585216"/>
              <a:ext cx="10456672" cy="5172117"/>
            </a:xfrm>
            <a:prstGeom prst="irregularSeal1">
              <a:avLst/>
            </a:prstGeom>
            <a:solidFill>
              <a:schemeClr val="bg1"/>
            </a:solidFill>
            <a:ln w="5715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2194053" y="2508987"/>
              <a:ext cx="6383866" cy="1658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3200" b="1" dirty="0">
                  <a:solidFill>
                    <a:schemeClr val="accent6">
                      <a:lumMod val="75000"/>
                    </a:schemeClr>
                  </a:solidFill>
                </a:rPr>
                <a:t>そのような要望を</a:t>
              </a:r>
              <a:r>
                <a:rPr lang="ja-JP" altLang="en-US" sz="3200" b="1" dirty="0" smtClean="0">
                  <a:solidFill>
                    <a:schemeClr val="accent6">
                      <a:lumMod val="75000"/>
                    </a:schemeClr>
                  </a:solidFill>
                </a:rPr>
                <a:t>叶えられる</a:t>
              </a:r>
              <a:endParaRPr lang="en-US" altLang="ja-JP" sz="3200" b="1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ja-JP" altLang="en-US" sz="3200" b="1" dirty="0" smtClean="0">
                  <a:solidFill>
                    <a:schemeClr val="accent6">
                      <a:lumMod val="75000"/>
                    </a:schemeClr>
                  </a:solidFill>
                </a:rPr>
                <a:t>サービス</a:t>
              </a:r>
              <a:r>
                <a:rPr lang="ja-JP" altLang="en-US" sz="3200" b="1">
                  <a:solidFill>
                    <a:schemeClr val="accent6">
                      <a:lumMod val="75000"/>
                    </a:schemeClr>
                  </a:solidFill>
                </a:rPr>
                <a:t>が</a:t>
              </a:r>
              <a:r>
                <a:rPr lang="ja-JP" altLang="en-US" sz="3200" b="1" smtClean="0">
                  <a:solidFill>
                    <a:schemeClr val="accent6">
                      <a:lumMod val="75000"/>
                    </a:schemeClr>
                  </a:solidFill>
                </a:rPr>
                <a:t>欲しい！</a:t>
              </a:r>
              <a:endParaRPr lang="en-US" altLang="ja-JP" sz="3200" b="1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endParaRPr kumimoji="1" lang="ja-JP" altLang="en-US" sz="32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75191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サービスの特徴</a:t>
            </a:r>
            <a:endParaRPr kumimoji="1" lang="ja-JP" altLang="en-US" dirty="0"/>
          </a:p>
        </p:txBody>
      </p:sp>
      <p:pic>
        <p:nvPicPr>
          <p:cNvPr id="6" name="図プレースホルダー 5"/>
          <p:cNvPicPr>
            <a:picLocks noGrp="1" noChangeAspect="1"/>
          </p:cNvPicPr>
          <p:nvPr>
            <p:ph type="pic" idx="1"/>
          </p:nvPr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90" b="21890"/>
          <a:stretch>
            <a:fillRect/>
          </a:stretch>
        </p:blipFill>
        <p:spPr/>
      </p:pic>
      <p:sp>
        <p:nvSpPr>
          <p:cNvPr id="5" name="テキスト プレースホルダー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55974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ローチャート: 端子 12"/>
          <p:cNvSpPr/>
          <p:nvPr/>
        </p:nvSpPr>
        <p:spPr>
          <a:xfrm>
            <a:off x="932688" y="4306888"/>
            <a:ext cx="2196084" cy="1627632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サービス</a:t>
            </a:r>
            <a:r>
              <a:rPr lang="ja-JP" altLang="en-US" dirty="0" smtClean="0"/>
              <a:t>の特徴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443" y="1335024"/>
            <a:ext cx="2485557" cy="5330952"/>
          </a:xfrm>
          <a:prstGeom prst="rect">
            <a:avLst/>
          </a:prstGeom>
        </p:spPr>
      </p:pic>
      <p:sp>
        <p:nvSpPr>
          <p:cNvPr id="7" name="フローチャート: 端子 6"/>
          <p:cNvSpPr/>
          <p:nvPr/>
        </p:nvSpPr>
        <p:spPr>
          <a:xfrm>
            <a:off x="932688" y="1804869"/>
            <a:ext cx="7498080" cy="1723644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924" y="1804870"/>
            <a:ext cx="1610868" cy="171368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824" y="1804869"/>
            <a:ext cx="1839000" cy="160137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56" y="1804869"/>
            <a:ext cx="1723644" cy="1723644"/>
          </a:xfrm>
          <a:prstGeom prst="rect">
            <a:avLst/>
          </a:prstGeom>
        </p:spPr>
      </p:pic>
      <p:sp>
        <p:nvSpPr>
          <p:cNvPr id="8" name="加算記号 7"/>
          <p:cNvSpPr/>
          <p:nvPr/>
        </p:nvSpPr>
        <p:spPr>
          <a:xfrm>
            <a:off x="2971800" y="2379060"/>
            <a:ext cx="575016" cy="566928"/>
          </a:xfrm>
          <a:prstGeom prst="mathPlus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加算記号 8"/>
          <p:cNvSpPr/>
          <p:nvPr/>
        </p:nvSpPr>
        <p:spPr>
          <a:xfrm>
            <a:off x="5598588" y="2378250"/>
            <a:ext cx="575016" cy="566928"/>
          </a:xfrm>
          <a:prstGeom prst="mathPlus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392" y="4270377"/>
            <a:ext cx="1827931" cy="1699975"/>
          </a:xfrm>
          <a:prstGeom prst="rect">
            <a:avLst/>
          </a:prstGeom>
        </p:spPr>
      </p:pic>
      <p:sp>
        <p:nvSpPr>
          <p:cNvPr id="14" name="フローチャート: 端子 13"/>
          <p:cNvSpPr/>
          <p:nvPr/>
        </p:nvSpPr>
        <p:spPr>
          <a:xfrm>
            <a:off x="3710833" y="4358105"/>
            <a:ext cx="2094740" cy="1627632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ローチャート: 端子 14"/>
          <p:cNvSpPr/>
          <p:nvPr/>
        </p:nvSpPr>
        <p:spPr>
          <a:xfrm>
            <a:off x="6387634" y="4327606"/>
            <a:ext cx="2088853" cy="1627632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786586" y="4566366"/>
            <a:ext cx="11720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600" dirty="0" smtClean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or</a:t>
            </a:r>
            <a:endParaRPr kumimoji="1" lang="ja-JP" altLang="en-US" sz="6600" dirty="0">
              <a:ln w="0"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427633" y="4566366"/>
            <a:ext cx="11720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6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ja-JP" sz="6600" dirty="0" smtClean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or</a:t>
            </a:r>
            <a:endParaRPr kumimoji="1" lang="ja-JP" altLang="en-US" sz="6600" b="1" dirty="0">
              <a:ln w="0">
                <a:solidFill>
                  <a:schemeClr val="bg1"/>
                </a:solidFill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0" name="右矢印 19"/>
          <p:cNvSpPr/>
          <p:nvPr/>
        </p:nvSpPr>
        <p:spPr>
          <a:xfrm rot="1699215">
            <a:off x="8616326" y="2645237"/>
            <a:ext cx="1600682" cy="813816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右矢印 20"/>
          <p:cNvSpPr/>
          <p:nvPr/>
        </p:nvSpPr>
        <p:spPr>
          <a:xfrm rot="19820944">
            <a:off x="8612029" y="4405953"/>
            <a:ext cx="1600682" cy="813816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7281" y="4361212"/>
            <a:ext cx="1527054" cy="162452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249" y="4449609"/>
            <a:ext cx="1947424" cy="148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877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/>
          <p:cNvGrpSpPr/>
          <p:nvPr/>
        </p:nvGrpSpPr>
        <p:grpSpPr>
          <a:xfrm>
            <a:off x="-18417" y="0"/>
            <a:ext cx="12211906" cy="6858000"/>
            <a:chOff x="-18417" y="0"/>
            <a:chExt cx="12211906" cy="6858000"/>
          </a:xfrm>
        </p:grpSpPr>
        <p:sp>
          <p:nvSpPr>
            <p:cNvPr id="10" name="正方形/長方形 9"/>
            <p:cNvSpPr/>
            <p:nvPr/>
          </p:nvSpPr>
          <p:spPr>
            <a:xfrm>
              <a:off x="5981665" y="0"/>
              <a:ext cx="6211824" cy="685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-18417" y="0"/>
              <a:ext cx="6000082" cy="6858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ハート 2"/>
          <p:cNvSpPr/>
          <p:nvPr/>
        </p:nvSpPr>
        <p:spPr>
          <a:xfrm rot="20846581">
            <a:off x="584607" y="856106"/>
            <a:ext cx="3959352" cy="2953512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8">
            <a:off x="744190" y="1155892"/>
            <a:ext cx="3538493" cy="269810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21" y="-87421"/>
            <a:ext cx="3803610" cy="4145624"/>
          </a:xfrm>
          <a:prstGeom prst="rect">
            <a:avLst/>
          </a:prstGeom>
        </p:spPr>
      </p:pic>
      <p:grpSp>
        <p:nvGrpSpPr>
          <p:cNvPr id="8" name="グループ化 7"/>
          <p:cNvGrpSpPr/>
          <p:nvPr/>
        </p:nvGrpSpPr>
        <p:grpSpPr>
          <a:xfrm>
            <a:off x="700335" y="4154604"/>
            <a:ext cx="3727896" cy="1426464"/>
            <a:chOff x="804672" y="4407408"/>
            <a:chExt cx="3727896" cy="1426464"/>
          </a:xfrm>
        </p:grpSpPr>
        <p:sp>
          <p:nvSpPr>
            <p:cNvPr id="6" name="爆発 1 5"/>
            <p:cNvSpPr/>
            <p:nvPr/>
          </p:nvSpPr>
          <p:spPr>
            <a:xfrm>
              <a:off x="804672" y="4407408"/>
              <a:ext cx="3727896" cy="1426464"/>
            </a:xfrm>
            <a:prstGeom prst="irregularSeal1">
              <a:avLst/>
            </a:prstGeom>
            <a:solidFill>
              <a:srgbClr val="FFCC00"/>
            </a:solidFill>
            <a:ln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2001108" y="4711444"/>
              <a:ext cx="13350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4000" b="1" dirty="0" smtClean="0">
                  <a:solidFill>
                    <a:schemeClr val="bg1"/>
                  </a:solidFill>
                  <a:latin typeface="AR P丸ゴシック体M" panose="020B0600010101010101" pitchFamily="50" charset="-128"/>
                  <a:ea typeface="AR P丸ゴシック体M" panose="020B0600010101010101" pitchFamily="50" charset="-128"/>
                </a:rPr>
                <a:t>購入</a:t>
              </a:r>
              <a:endParaRPr kumimoji="1" lang="ja-JP" altLang="en-US" sz="4000" b="1" dirty="0">
                <a:solidFill>
                  <a:schemeClr val="bg1"/>
                </a:solidFill>
                <a:latin typeface="AR P丸ゴシック体M" panose="020B0600010101010101" pitchFamily="50" charset="-128"/>
                <a:ea typeface="AR P丸ゴシック体M" panose="020B0600010101010101" pitchFamily="50" charset="-128"/>
              </a:endParaRPr>
            </a:p>
          </p:txBody>
        </p:sp>
      </p:grpSp>
      <p:pic>
        <p:nvPicPr>
          <p:cNvPr id="11" name="図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897" y="758779"/>
            <a:ext cx="2963468" cy="2963468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543" y="3522598"/>
            <a:ext cx="3078673" cy="2944368"/>
          </a:xfrm>
          <a:prstGeom prst="rect">
            <a:avLst/>
          </a:prstGeom>
        </p:spPr>
      </p:pic>
      <p:sp>
        <p:nvSpPr>
          <p:cNvPr id="13" name="右矢印 12"/>
          <p:cNvSpPr/>
          <p:nvPr/>
        </p:nvSpPr>
        <p:spPr>
          <a:xfrm flipH="1">
            <a:off x="7727920" y="4610100"/>
            <a:ext cx="1724977" cy="58521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右矢印 13"/>
          <p:cNvSpPr/>
          <p:nvPr/>
        </p:nvSpPr>
        <p:spPr>
          <a:xfrm rot="19073086" flipH="1">
            <a:off x="7537233" y="2796959"/>
            <a:ext cx="1724977" cy="58521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176" y="3713098"/>
            <a:ext cx="2409566" cy="2563368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10052" y="3887187"/>
            <a:ext cx="2079937" cy="2048738"/>
          </a:xfrm>
          <a:prstGeom prst="rect">
            <a:avLst/>
          </a:prstGeom>
        </p:spPr>
      </p:pic>
      <p:grpSp>
        <p:nvGrpSpPr>
          <p:cNvPr id="19" name="グループ化 18"/>
          <p:cNvGrpSpPr/>
          <p:nvPr/>
        </p:nvGrpSpPr>
        <p:grpSpPr>
          <a:xfrm>
            <a:off x="6152819" y="324135"/>
            <a:ext cx="3746093" cy="1388436"/>
            <a:chOff x="8065008" y="3049591"/>
            <a:chExt cx="3850687" cy="1472392"/>
          </a:xfrm>
        </p:grpSpPr>
        <p:sp>
          <p:nvSpPr>
            <p:cNvPr id="17" name="横巻き 16"/>
            <p:cNvSpPr/>
            <p:nvPr/>
          </p:nvSpPr>
          <p:spPr>
            <a:xfrm>
              <a:off x="8065008" y="3049591"/>
              <a:ext cx="3721608" cy="1409049"/>
            </a:xfrm>
            <a:prstGeom prst="horizontalScroll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8155616" y="3555238"/>
              <a:ext cx="3760079" cy="96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 smtClean="0">
                  <a:solidFill>
                    <a:schemeClr val="bg1"/>
                  </a:solidFill>
                </a:rPr>
                <a:t>どちらからでも</a:t>
              </a:r>
              <a:r>
                <a:rPr kumimoji="1" lang="ja-JP" altLang="en-US" sz="2400" b="1" dirty="0" smtClean="0">
                  <a:solidFill>
                    <a:schemeClr val="bg1"/>
                  </a:solidFill>
                </a:rPr>
                <a:t>レンタル可</a:t>
              </a:r>
              <a:endParaRPr kumimoji="1" lang="ja-JP" altLang="en-US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図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670" y="1985391"/>
            <a:ext cx="34194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587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928" y="2583710"/>
            <a:ext cx="3939922" cy="411480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365" y="3236195"/>
            <a:ext cx="2015578" cy="2144232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会社情報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24128" y="2307264"/>
            <a:ext cx="8481379" cy="4002095"/>
          </a:xfrm>
        </p:spPr>
        <p:txBody>
          <a:bodyPr/>
          <a:lstStyle/>
          <a:p>
            <a:pPr>
              <a:buSzPct val="150000"/>
              <a:buBlip>
                <a:blip r:embed="rId5"/>
              </a:buBlip>
            </a:pPr>
            <a:r>
              <a:rPr lang="ja-JP" altLang="en-US" sz="3600" dirty="0"/>
              <a:t>営業</a:t>
            </a:r>
            <a:r>
              <a:rPr lang="ja-JP" altLang="en-US" sz="3600" dirty="0" smtClean="0"/>
              <a:t>時間　</a:t>
            </a:r>
            <a:r>
              <a:rPr lang="en-US" altLang="ja-JP" sz="3600" smtClean="0"/>
              <a:t>10:00</a:t>
            </a:r>
            <a:r>
              <a:rPr lang="ja-JP" altLang="en-US" sz="3600" smtClean="0"/>
              <a:t>～</a:t>
            </a:r>
            <a:r>
              <a:rPr lang="en-US" altLang="ja-JP" sz="3600" smtClean="0"/>
              <a:t>19:00</a:t>
            </a:r>
          </a:p>
          <a:p>
            <a:pPr>
              <a:buSzPct val="150000"/>
              <a:buBlip>
                <a:blip r:embed="rId5"/>
              </a:buBlip>
            </a:pPr>
            <a:r>
              <a:rPr lang="ja-JP" altLang="en-US" sz="3600" smtClean="0"/>
              <a:t>配達時間　</a:t>
            </a:r>
            <a:r>
              <a:rPr lang="en-US" altLang="ja-JP" sz="3600" smtClean="0"/>
              <a:t>7:00</a:t>
            </a:r>
            <a:r>
              <a:rPr lang="ja-JP" altLang="en-US" sz="3600" smtClean="0"/>
              <a:t>～</a:t>
            </a:r>
            <a:r>
              <a:rPr lang="en-US" altLang="ja-JP" sz="3600" smtClean="0"/>
              <a:t>20:00</a:t>
            </a:r>
            <a:endParaRPr lang="en-US" altLang="ja-JP" sz="3600" dirty="0" smtClean="0"/>
          </a:p>
          <a:p>
            <a:pPr>
              <a:buSzPct val="150000"/>
              <a:buBlip>
                <a:blip r:embed="rId5"/>
              </a:buBlip>
            </a:pPr>
            <a:r>
              <a:rPr lang="ja-JP" altLang="en-US" sz="3600" dirty="0"/>
              <a:t>店頭</a:t>
            </a:r>
            <a:r>
              <a:rPr lang="ja-JP" altLang="en-US" sz="3600" dirty="0" smtClean="0"/>
              <a:t>受取・配送・車でお届け</a:t>
            </a:r>
            <a:endParaRPr lang="en-US" altLang="ja-JP" sz="3600" dirty="0" smtClean="0"/>
          </a:p>
          <a:p>
            <a:pPr marL="173736" lvl="1" indent="0">
              <a:buSzPct val="150000"/>
              <a:buNone/>
            </a:pPr>
            <a:r>
              <a:rPr lang="ja-JP" altLang="en-US" sz="3200" dirty="0" smtClean="0"/>
              <a:t>　車でお届けの場合、配送料として</a:t>
            </a:r>
            <a:r>
              <a:rPr lang="en-US" altLang="ja-JP" sz="3200" smtClean="0"/>
              <a:t>1000</a:t>
            </a:r>
            <a:r>
              <a:rPr lang="ja-JP" altLang="en-US" sz="3200" smtClean="0"/>
              <a:t>円</a:t>
            </a:r>
            <a:endParaRPr lang="en-US" altLang="ja-JP" sz="3200" dirty="0" smtClean="0"/>
          </a:p>
          <a:p>
            <a:pPr marL="173736" lvl="1" indent="0">
              <a:buSzPct val="150000"/>
              <a:buNone/>
            </a:pPr>
            <a:r>
              <a:rPr lang="ja-JP" altLang="en-US" sz="3200" dirty="0" smtClean="0"/>
              <a:t>　営業時間外の場合</a:t>
            </a:r>
            <a:r>
              <a:rPr lang="en-US" altLang="ja-JP" sz="3200" dirty="0" smtClean="0"/>
              <a:t>+500</a:t>
            </a:r>
            <a:r>
              <a:rPr lang="ja-JP" altLang="en-US" sz="3200" dirty="0" smtClean="0"/>
              <a:t>円</a:t>
            </a:r>
            <a:endParaRPr lang="en-US" altLang="ja-JP" sz="3200" dirty="0" smtClean="0"/>
          </a:p>
          <a:p>
            <a:pPr>
              <a:buSzPct val="150000"/>
              <a:buBlip>
                <a:blip r:embed="rId5"/>
              </a:buBlip>
            </a:pPr>
            <a:r>
              <a:rPr lang="ja-JP" altLang="en-US" sz="3600" dirty="0"/>
              <a:t>沼津</a:t>
            </a:r>
            <a:r>
              <a:rPr lang="ja-JP" altLang="en-US" sz="3600" dirty="0" smtClean="0"/>
              <a:t>市内に店舗を構える</a:t>
            </a:r>
            <a:endParaRPr lang="en-US" altLang="ja-JP" sz="3600" dirty="0"/>
          </a:p>
        </p:txBody>
      </p:sp>
    </p:spTree>
    <p:extLst>
      <p:ext uri="{BB962C8B-B14F-4D97-AF65-F5344CB8AC3E}">
        <p14:creationId xmlns:p14="http://schemas.microsoft.com/office/powerpoint/2010/main" val="7476959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128" y="758289"/>
            <a:ext cx="617870" cy="59315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4096">
            <a:off x="6932611" y="2274360"/>
            <a:ext cx="862557" cy="825458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327" y="2985400"/>
            <a:ext cx="576390" cy="553334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633" y="1594978"/>
            <a:ext cx="1246471" cy="1196612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082" y="77198"/>
            <a:ext cx="1276551" cy="1225489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メニュー</a:t>
            </a:r>
            <a:endParaRPr kumimoji="1" lang="ja-JP" alt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1236788" y="2232838"/>
            <a:ext cx="4674923" cy="41466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6235047" y="3498112"/>
            <a:ext cx="4756900" cy="288142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38100">
            <a:solidFill>
              <a:schemeClr val="bg2">
                <a:lumMod val="2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480167" y="2573078"/>
            <a:ext cx="4754880" cy="4023360"/>
          </a:xfrm>
        </p:spPr>
        <p:txBody>
          <a:bodyPr>
            <a:normAutofit fontScale="92500"/>
          </a:bodyPr>
          <a:lstStyle/>
          <a:p>
            <a:pPr>
              <a:buSzPct val="150000"/>
              <a:buBlip>
                <a:blip r:embed="rId7"/>
              </a:buBlip>
            </a:pPr>
            <a:r>
              <a:rPr kumimoji="1" lang="ja-JP" altLang="en-US" sz="3600" dirty="0" smtClean="0"/>
              <a:t>服一式パック</a:t>
            </a:r>
            <a:endParaRPr kumimoji="1" lang="en-US" altLang="ja-JP" sz="3600" dirty="0" smtClean="0"/>
          </a:p>
          <a:p>
            <a:pPr marL="0" indent="0">
              <a:buSzPct val="150000"/>
              <a:buNone/>
            </a:pPr>
            <a:r>
              <a:rPr kumimoji="1" lang="ja-JP" altLang="en-US" sz="3600" dirty="0" smtClean="0"/>
              <a:t>　　　　　　</a:t>
            </a:r>
            <a:r>
              <a:rPr kumimoji="1" lang="en-US" altLang="ja-JP" sz="3600" dirty="0" smtClean="0"/>
              <a:t>7,980</a:t>
            </a:r>
            <a:r>
              <a:rPr kumimoji="1" lang="ja-JP" altLang="en-US" sz="3600" dirty="0" smtClean="0"/>
              <a:t>円～</a:t>
            </a:r>
            <a:endParaRPr kumimoji="1" lang="en-US" altLang="ja-JP" sz="3600" dirty="0" smtClean="0"/>
          </a:p>
          <a:p>
            <a:pPr>
              <a:buSzPct val="150000"/>
              <a:buBlip>
                <a:blip r:embed="rId7"/>
              </a:buBlip>
            </a:pPr>
            <a:r>
              <a:rPr lang="ja-JP" altLang="en-US" sz="3600" dirty="0" smtClean="0"/>
              <a:t>服一着</a:t>
            </a:r>
            <a:endParaRPr lang="en-US" altLang="ja-JP" sz="3600" dirty="0" smtClean="0"/>
          </a:p>
          <a:p>
            <a:pPr marL="0" indent="0">
              <a:buSzPct val="150000"/>
              <a:buNone/>
            </a:pPr>
            <a:r>
              <a:rPr lang="ja-JP" altLang="en-US" sz="3600" dirty="0" smtClean="0"/>
              <a:t>　　　　　　   </a:t>
            </a:r>
            <a:r>
              <a:rPr lang="en-US" altLang="ja-JP" sz="3600" dirty="0" smtClean="0"/>
              <a:t>500</a:t>
            </a:r>
            <a:r>
              <a:rPr lang="ja-JP" altLang="en-US" sz="3600" dirty="0" smtClean="0"/>
              <a:t>円～</a:t>
            </a:r>
            <a:endParaRPr lang="en-US" altLang="ja-JP" sz="3600" dirty="0" smtClean="0"/>
          </a:p>
          <a:p>
            <a:pPr>
              <a:buSzPct val="150000"/>
              <a:buBlip>
                <a:blip r:embed="rId7"/>
              </a:buBlip>
            </a:pPr>
            <a:r>
              <a:rPr kumimoji="1" lang="ja-JP" altLang="en-US" sz="3600" dirty="0" smtClean="0"/>
              <a:t>かばん・くつ</a:t>
            </a:r>
            <a:endParaRPr kumimoji="1" lang="en-US" altLang="ja-JP" sz="3600" dirty="0" smtClean="0"/>
          </a:p>
          <a:p>
            <a:pPr marL="0" indent="0">
              <a:buSzPct val="150000"/>
              <a:buNone/>
            </a:pPr>
            <a:r>
              <a:rPr lang="en-US" altLang="ja-JP" sz="3600" dirty="0" smtClean="0"/>
              <a:t>                          1</a:t>
            </a:r>
            <a:r>
              <a:rPr kumimoji="1" lang="en-US" altLang="ja-JP" sz="3600" dirty="0" smtClean="0"/>
              <a:t>,500</a:t>
            </a:r>
            <a:r>
              <a:rPr kumimoji="1" lang="ja-JP" altLang="en-US" sz="3600" dirty="0" smtClean="0"/>
              <a:t>円～</a:t>
            </a:r>
            <a:endParaRPr kumimoji="1" lang="en-US" altLang="ja-JP" sz="3600" dirty="0" smtClean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40203" y="3806456"/>
            <a:ext cx="4754880" cy="2976313"/>
          </a:xfrm>
        </p:spPr>
        <p:txBody>
          <a:bodyPr>
            <a:normAutofit fontScale="92500"/>
          </a:bodyPr>
          <a:lstStyle/>
          <a:p>
            <a:pPr>
              <a:buSzPct val="150000"/>
              <a:buBlip>
                <a:blip r:embed="rId8"/>
              </a:buBlip>
            </a:pPr>
            <a:r>
              <a:rPr lang="ja-JP" altLang="en-US" sz="3600" dirty="0" smtClean="0"/>
              <a:t>レンタル期間</a:t>
            </a:r>
            <a:endParaRPr lang="en-US" altLang="ja-JP" sz="3600" dirty="0" smtClean="0"/>
          </a:p>
          <a:p>
            <a:pPr marL="0" indent="0">
              <a:buSzPct val="150000"/>
              <a:buNone/>
            </a:pPr>
            <a:r>
              <a:rPr lang="ja-JP" altLang="en-US" sz="3600" dirty="0" smtClean="0"/>
              <a:t>　　　　　　　　</a:t>
            </a:r>
            <a:r>
              <a:rPr lang="en-US" altLang="ja-JP" sz="3600" dirty="0" smtClean="0"/>
              <a:t>5</a:t>
            </a:r>
            <a:r>
              <a:rPr lang="ja-JP" altLang="en-US" sz="3600" dirty="0" smtClean="0"/>
              <a:t>日間</a:t>
            </a:r>
            <a:endParaRPr lang="en-US" altLang="ja-JP" sz="3600" dirty="0"/>
          </a:p>
          <a:p>
            <a:pPr>
              <a:buSzPct val="150000"/>
              <a:buBlip>
                <a:blip r:embed="rId8"/>
              </a:buBlip>
            </a:pPr>
            <a:r>
              <a:rPr lang="ja-JP" altLang="en-US" sz="3600" dirty="0" smtClean="0"/>
              <a:t>会員制</a:t>
            </a:r>
            <a:endParaRPr lang="en-US" altLang="ja-JP" sz="3600" dirty="0" smtClean="0"/>
          </a:p>
          <a:p>
            <a:pPr marL="0" indent="0">
              <a:buSzPct val="150000"/>
              <a:buNone/>
            </a:pPr>
            <a:r>
              <a:rPr lang="ja-JP" altLang="en-US" sz="3600" dirty="0" smtClean="0"/>
              <a:t>　　　　年</a:t>
            </a:r>
            <a:r>
              <a:rPr lang="ja-JP" altLang="en-US" sz="3600" dirty="0"/>
              <a:t>会費　</a:t>
            </a:r>
            <a:r>
              <a:rPr lang="en-US" altLang="ja-JP" sz="3600" dirty="0"/>
              <a:t>500</a:t>
            </a:r>
            <a:r>
              <a:rPr lang="ja-JP" altLang="en-US" sz="3600" dirty="0"/>
              <a:t>円</a:t>
            </a:r>
          </a:p>
          <a:p>
            <a:pPr>
              <a:buSzPct val="150000"/>
              <a:buBlip>
                <a:blip r:embed="rId8"/>
              </a:buBlip>
            </a:pPr>
            <a:endParaRPr kumimoji="1" lang="ja-JP" altLang="en-US" sz="36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632" y="1169798"/>
            <a:ext cx="1558972" cy="237106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914" y="218407"/>
            <a:ext cx="1744803" cy="32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17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新規性について</a:t>
            </a:r>
            <a:endParaRPr kumimoji="1" lang="ja-JP" altLang="en-US" dirty="0"/>
          </a:p>
        </p:txBody>
      </p:sp>
      <p:pic>
        <p:nvPicPr>
          <p:cNvPr id="6" name="図プレースホルダー 5"/>
          <p:cNvPicPr>
            <a:picLocks noGrp="1" noChangeAspect="1"/>
          </p:cNvPicPr>
          <p:nvPr>
            <p:ph type="pic" idx="1"/>
          </p:nvPr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90" b="21890"/>
          <a:stretch>
            <a:fillRect/>
          </a:stretch>
        </p:blipFill>
        <p:spPr/>
      </p:pic>
      <p:sp>
        <p:nvSpPr>
          <p:cNvPr id="5" name="テキスト プレースホルダー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16685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1183</TotalTime>
  <Words>183</Words>
  <Application>Microsoft Office PowerPoint</Application>
  <PresentationFormat>ワイド画面</PresentationFormat>
  <Paragraphs>75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6" baseType="lpstr">
      <vt:lpstr>AR P丸ゴシック体M</vt:lpstr>
      <vt:lpstr>AR丸ゴシック体M</vt:lpstr>
      <vt:lpstr>メイリオ</vt:lpstr>
      <vt:lpstr>Calibri</vt:lpstr>
      <vt:lpstr>Tw Cen MT</vt:lpstr>
      <vt:lpstr>Wingdings</vt:lpstr>
      <vt:lpstr>Wingdings 3</vt:lpstr>
      <vt:lpstr>インテグラル</vt:lpstr>
      <vt:lpstr>met</vt:lpstr>
      <vt:lpstr>事業の動機</vt:lpstr>
      <vt:lpstr>事業の動機</vt:lpstr>
      <vt:lpstr>サービスの特徴</vt:lpstr>
      <vt:lpstr>サービスの特徴</vt:lpstr>
      <vt:lpstr>PowerPoint プレゼンテーション</vt:lpstr>
      <vt:lpstr>会社情報</vt:lpstr>
      <vt:lpstr>メニュー</vt:lpstr>
      <vt:lpstr>新規性について</vt:lpstr>
      <vt:lpstr>４つの新規性</vt:lpstr>
      <vt:lpstr>➀店舗で試着が可能</vt:lpstr>
      <vt:lpstr>②クリーニングなし返却</vt:lpstr>
      <vt:lpstr>③地域へ配達</vt:lpstr>
      <vt:lpstr>④コーディネート</vt:lpstr>
      <vt:lpstr>PowerPoint プレゼンテーション</vt:lpstr>
      <vt:lpstr>リスクファクター</vt:lpstr>
      <vt:lpstr>事業試算</vt:lpstr>
      <vt:lpstr>met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</dc:title>
  <dc:creator>マホメット</dc:creator>
  <cp:lastModifiedBy>MURAMATSU</cp:lastModifiedBy>
  <cp:revision>97</cp:revision>
  <dcterms:created xsi:type="dcterms:W3CDTF">2016-10-27T01:54:39Z</dcterms:created>
  <dcterms:modified xsi:type="dcterms:W3CDTF">2017-01-16T05:38:51Z</dcterms:modified>
</cp:coreProperties>
</file>